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9" r:id="rId2"/>
    <p:sldId id="374" r:id="rId3"/>
    <p:sldId id="377" r:id="rId4"/>
    <p:sldId id="386" r:id="rId5"/>
    <p:sldId id="404" r:id="rId6"/>
    <p:sldId id="391" r:id="rId7"/>
    <p:sldId id="392" r:id="rId8"/>
    <p:sldId id="395" r:id="rId9"/>
    <p:sldId id="394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388" r:id="rId18"/>
  </p:sldIdLst>
  <p:sldSz cx="9144000" cy="6858000" type="screen4x3"/>
  <p:notesSz cx="6797675" cy="987425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3E93"/>
    <a:srgbClr val="0066FF"/>
    <a:srgbClr val="320064"/>
    <a:srgbClr val="323E64"/>
    <a:srgbClr val="112D65"/>
    <a:srgbClr val="068EEA"/>
    <a:srgbClr val="99CCFF"/>
    <a:srgbClr val="95CD91"/>
    <a:srgbClr val="8DC65A"/>
    <a:srgbClr val="94BC6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62917" autoAdjust="0"/>
  </p:normalViewPr>
  <p:slideViewPr>
    <p:cSldViewPr snapToGrid="0">
      <p:cViewPr varScale="1">
        <p:scale>
          <a:sx n="91" d="100"/>
          <a:sy n="91" d="100"/>
        </p:scale>
        <p:origin x="-1254" y="-114"/>
      </p:cViewPr>
      <p:guideLst>
        <p:guide orient="horz" pos="2144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73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197" y="0"/>
            <a:ext cx="2945873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47" y="4690905"/>
            <a:ext cx="5438783" cy="4443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632"/>
            <a:ext cx="2945873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197" y="9378632"/>
            <a:ext cx="2945873" cy="49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3" rIns="91906" bIns="459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EB795E3-9F49-4F8E-8BA0-D2A11427B9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12559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9E14A-7937-49C2-894D-2E534189D75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1CC2-D7DC-4E1C-99C3-D346B36C0F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0465-A00D-4EFA-974A-ACD4077AB7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C96D-F695-4212-8959-B2870EFA3D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66-1B4D-4655-9636-EE7AFEB0DB0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ttore 1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5C25-339E-4084-84BF-660859DF25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FEE5-0894-4904-8FB0-D184CEFBBF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8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66D-943C-4C88-AF8E-998ED28CC67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2418-C24D-458E-BDF0-B8DB395BD1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D2637-0C51-49B4-B951-C5B79F488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5D3D9-31D3-41FF-9E77-B3D8DEB19E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2412E-B299-469B-96C8-DB103D1E00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Segnaposto testo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81875C-5D22-4573-AAC7-024944C43C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66" r:id="rId11"/>
  </p:sldLayoutIdLst>
  <p:transition spd="med"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onfort.com/" TargetMode="External"/><Relationship Id="rId2" Type="http://schemas.openxmlformats.org/officeDocument/2006/relationships/hyperlink" Target="mailto:info@uniconfor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22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264" y="2772494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030155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D) 4.4 MW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665820" y="5589240"/>
          <a:ext cx="7812360" cy="1097280"/>
        </p:xfrm>
        <a:graphic>
          <a:graphicData uri="http://schemas.openxmlformats.org/drawingml/2006/table">
            <a:tbl>
              <a:tblPr/>
              <a:tblGrid>
                <a:gridCol w="3227641"/>
                <a:gridCol w="4584719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Global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Boilers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(4) 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Burning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24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Electrical</a:t>
                      </a: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4.4 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Hot</a:t>
                      </a:r>
                      <a:r>
                        <a:rPr lang="it-IT" sz="1200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water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Sawdust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bark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woodchips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grinded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60% </a:t>
                      </a:r>
                      <a:r>
                        <a:rPr lang="it-IT" sz="1200" kern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maximum</a:t>
                      </a:r>
                      <a:r>
                        <a:rPr lang="it-IT" sz="1200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moisture</a:t>
                      </a:r>
                      <a:r>
                        <a:rPr lang="it-IT" sz="1200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it-IT" sz="1200" kern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fuels</a:t>
                      </a:r>
                      <a:endParaRPr lang="it-IT" sz="1200" kern="1200" baseline="0" dirty="0" smtClean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magine 6" descr="cogenerativo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5184576" cy="3703268"/>
          </a:xfrm>
          <a:prstGeom prst="rect">
            <a:avLst/>
          </a:prstGeom>
        </p:spPr>
      </p:pic>
      <p:pic>
        <p:nvPicPr>
          <p:cNvPr id="8" name="Immagine 7" descr="cogenerativo_4.jpg"/>
          <p:cNvPicPr>
            <a:picLocks noChangeAspect="1"/>
          </p:cNvPicPr>
          <p:nvPr/>
        </p:nvPicPr>
        <p:blipFill>
          <a:blip r:embed="rId3" cstate="print"/>
          <a:srcRect r="226" b="7503"/>
          <a:stretch>
            <a:fillRect/>
          </a:stretch>
        </p:blipFill>
        <p:spPr>
          <a:xfrm>
            <a:off x="5100769" y="1211388"/>
            <a:ext cx="3771382" cy="2330882"/>
          </a:xfrm>
          <a:prstGeom prst="rect">
            <a:avLst/>
          </a:prstGeom>
        </p:spPr>
      </p:pic>
      <p:pic>
        <p:nvPicPr>
          <p:cNvPr id="10" name="Immagine 9" descr="U_logo_BIOMASS BC-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87287" y="2085825"/>
          <a:ext cx="7920000" cy="4432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87"/>
                <a:gridCol w="3142026"/>
                <a:gridCol w="1170195"/>
                <a:gridCol w="1718952"/>
                <a:gridCol w="1539240"/>
              </a:tblGrid>
              <a:tr h="766739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Cogeneration</a:t>
                      </a:r>
                      <a:r>
                        <a:rPr lang="it-IT" sz="1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90065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kern="1200" cap="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Azienda Agricola </a:t>
                      </a:r>
                    </a:p>
                    <a:p>
                      <a:r>
                        <a:rPr lang="it-IT" sz="1200" b="0" kern="1200" cap="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“I Leprotti</a:t>
                      </a:r>
                      <a:r>
                        <a:rPr lang="it-IT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“ </a:t>
                      </a:r>
                      <a:endParaRPr lang="it-IT" sz="1200" b="0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Abbiategrasso</a:t>
                      </a:r>
                      <a:r>
                        <a:rPr lang="it-IT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it-IT" sz="12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lang="it-IT" sz="12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200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3104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FIUSIS</a:t>
                      </a:r>
                      <a:r>
                        <a:rPr lang="it-IT" sz="1200" b="0" baseline="0" dirty="0" smtClean="0">
                          <a:solidFill>
                            <a:schemeClr val="bg1"/>
                          </a:solidFill>
                        </a:rPr>
                        <a:t> SRL</a:t>
                      </a:r>
                    </a:p>
                    <a:p>
                      <a:r>
                        <a:rPr lang="it-IT" sz="1200" b="0" baseline="0" dirty="0" err="1" smtClean="0">
                          <a:solidFill>
                            <a:schemeClr val="bg1"/>
                          </a:solidFill>
                        </a:rPr>
                        <a:t>Calimera</a:t>
                      </a:r>
                      <a:r>
                        <a:rPr lang="it-IT" sz="1200" b="0" baseline="0" dirty="0" smtClean="0">
                          <a:solidFill>
                            <a:schemeClr val="bg1"/>
                          </a:solidFill>
                        </a:rPr>
                        <a:t> (LE)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Olive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tree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pruning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12 HRS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11349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SOCIETA’ AGRICOLA “IL QUADRIFOGLIO” </a:t>
                      </a:r>
                    </a:p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Montenero</a:t>
                      </a:r>
                      <a:r>
                        <a:rPr lang="it-IT" sz="1200" b="0" baseline="0" dirty="0" smtClean="0">
                          <a:solidFill>
                            <a:schemeClr val="bg1"/>
                          </a:solidFill>
                        </a:rPr>
                        <a:t> di Bisaccia (CB)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Olive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tree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pruning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exhausted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pomace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12 HRS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9006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F.LLI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BOSCARO SRL 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Biella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(BI)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Recycling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material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with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12%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ash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Superheate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water +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Calnetix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11349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ELS ITALIA SRL </a:t>
                      </a:r>
                    </a:p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Tezze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sul Brenta (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VI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Scraps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sawmill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601363" y="1117600"/>
            <a:ext cx="7941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u="sng" cap="all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Uniconfort </a:t>
            </a:r>
            <a:r>
              <a:rPr lang="it-IT" sz="2500" u="sng" cap="all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chp</a:t>
            </a:r>
            <a:r>
              <a:rPr lang="it-IT" sz="2500" u="sng" cap="all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u="sng" cap="all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it-IT" sz="2500" u="sng" cap="all" dirty="0">
              <a:solidFill>
                <a:schemeClr val="bg1">
                  <a:lumMod val="9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magine 7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62573" y="1263479"/>
          <a:ext cx="7920000" cy="4805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74"/>
                <a:gridCol w="3087554"/>
                <a:gridCol w="1143093"/>
                <a:gridCol w="1796289"/>
                <a:gridCol w="1469690"/>
              </a:tblGrid>
              <a:tr h="555841">
                <a:tc>
                  <a:txBody>
                    <a:bodyPr/>
                    <a:lstStyle/>
                    <a:p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Cogeneration</a:t>
                      </a:r>
                      <a:r>
                        <a:rPr lang="it-IT" sz="15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baseline="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33761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Scraps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the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sawmill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bark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33761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AZIENDA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AGRICOLA IANNUCCI WILLIAM - Bernalda (MT)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Olive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tree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pruning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exhausted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pomace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chipd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Superheated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water + ORC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Calnetix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33761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ANTILIA ENERGY WOOD SRL 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Busca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(CN)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SRT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1000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33761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PROMETHEUS SOCIETA’ AGRICOLA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Cesano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Boscone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MI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Short Rotation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Boilers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33761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RICERCHE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E SVILUPPO BIOENERGIE SRL 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Casalmaggiore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(CR)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oil +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ORC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 10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Split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03762" y="1235717"/>
          <a:ext cx="7920000" cy="5024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675"/>
                <a:gridCol w="3126682"/>
                <a:gridCol w="1145857"/>
                <a:gridCol w="1703518"/>
                <a:gridCol w="1477268"/>
              </a:tblGrid>
              <a:tr h="526379">
                <a:tc>
                  <a:txBody>
                    <a:bodyPr/>
                    <a:lstStyle/>
                    <a:p>
                      <a:pPr marL="0" algn="l" rtl="0" eaLnBrk="1" latinLnBrk="0" hangingPunct="1"/>
                      <a:endParaRPr kumimoji="0" lang="it-IT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kumimoji="0" lang="it-IT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Power</a:t>
                      </a:r>
                      <a:endParaRPr kumimoji="0" lang="it-IT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Fuel</a:t>
                      </a:r>
                      <a:endParaRPr kumimoji="0" lang="it-IT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Cogeneration</a:t>
                      </a:r>
                      <a:r>
                        <a:rPr kumimoji="0" lang="it-IT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kumimoji="0" lang="it-IT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AGRIENERGIA  SAN BENEDETTO DEL PO’ SRL </a:t>
                      </a:r>
                    </a:p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San Benedetto Po (MN)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Poplar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wood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Short Rotation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oil +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ORC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 10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Split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VERITAS SPA Municipalizzata Comune di Venezia,</a:t>
                      </a:r>
                      <a:r>
                        <a:rPr kumimoji="0" lang="it-IT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Mestre (VE)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300Kwe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Wood material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separate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collection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municipal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wastes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External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combustion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turbine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Turbek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BRITISH RACING SCHOOL (BRS) - England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70%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straw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+ 30%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sawdust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Superheated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water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GE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technology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AGDS </a:t>
                      </a:r>
                    </a:p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Cedeira</a:t>
                      </a:r>
                      <a:r>
                        <a:rPr kumimoji="0" lang="it-IT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Spain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1000Kwe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Wet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wood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chips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oil + 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ORC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12 HRS 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EPICO </a:t>
                      </a:r>
                    </a:p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Cittaducale (RI)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Scraps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different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pruning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oil + 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ORC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12 HRS 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46006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LODI ENERGIA</a:t>
                      </a:r>
                    </a:p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Lodi (LO)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Wood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chips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+ Mix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biogas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digestate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oil + 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ORC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kumimoji="0"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T 14</a:t>
                      </a:r>
                      <a:r>
                        <a:rPr kumimoji="0" lang="it-IT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Split</a:t>
                      </a:r>
                      <a:endParaRPr kumimoji="0"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20239" y="1230718"/>
          <a:ext cx="7919999" cy="515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55"/>
                <a:gridCol w="2959900"/>
                <a:gridCol w="1145856"/>
                <a:gridCol w="1703518"/>
                <a:gridCol w="1477270"/>
              </a:tblGrid>
              <a:tr h="557620">
                <a:tc>
                  <a:txBody>
                    <a:bodyPr/>
                    <a:lstStyle/>
                    <a:p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Cogeneration</a:t>
                      </a:r>
                      <a:r>
                        <a:rPr lang="it-IT" sz="1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86696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AGO ENERGIA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Santa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Luce (PI)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Forest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2766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VIGOLUNGO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S.P.A.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Canale (CN)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scraps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sawmill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Steam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turbine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4977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ACUTE ENNISKILLEN HOSPITAL</a:t>
                      </a:r>
                    </a:p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Ireland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400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endParaRPr lang="it-IT" sz="1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Pellet</a:t>
                      </a: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Saturated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steam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with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Spilling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849775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cap="all" baseline="0" dirty="0" smtClean="0">
                          <a:solidFill>
                            <a:schemeClr val="bg1"/>
                          </a:solidFill>
                        </a:rPr>
                        <a:t>BASINGSTOKE SKIP HIRE LTD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cap="none" baseline="0" dirty="0" smtClean="0">
                          <a:solidFill>
                            <a:schemeClr val="bg1"/>
                          </a:solidFill>
                        </a:rPr>
                        <a:t>England</a:t>
                      </a: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600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Kwe</a:t>
                      </a:r>
                      <a:endParaRPr lang="it-IT" sz="12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Wood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chips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Superheated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water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150°C</a:t>
                      </a: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50556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kern="1200" cap="all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SKYLAB</a:t>
                      </a:r>
                      <a:endParaRPr lang="it-IT" sz="1200" b="0" kern="1200" cap="none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200" b="0" kern="1200" cap="none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Torino (TO)</a:t>
                      </a:r>
                      <a:endParaRPr lang="it-IT" sz="1200" b="0" kern="1200" cap="all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1000Kwe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1000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68894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LA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TIESSE</a:t>
                      </a:r>
                    </a:p>
                    <a:p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Cimadolmo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(TV)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Recycling material with 12% ash 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20704" y="1241594"/>
          <a:ext cx="7920001" cy="531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55"/>
                <a:gridCol w="2959901"/>
                <a:gridCol w="1145857"/>
                <a:gridCol w="1703519"/>
                <a:gridCol w="1477269"/>
              </a:tblGrid>
              <a:tr h="522243">
                <a:tc>
                  <a:txBody>
                    <a:bodyPr/>
                    <a:lstStyle/>
                    <a:p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Customer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Cogeneration</a:t>
                      </a:r>
                      <a:r>
                        <a:rPr lang="it-IT" sz="1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ENERGIA VULTURE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ALTO BRADANO SRL</a:t>
                      </a:r>
                    </a:p>
                    <a:p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Venosa (PZ)</a:t>
                      </a: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3900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kWt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Olive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waste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, olive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prunning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Energy 1000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Eco Energy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Bulgaria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oil +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MLINOTEST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Slovenia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150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Wood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Spilling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ZASOLI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Waste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Mixed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cycle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steam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superheated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water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TERRAMARE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Waste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Mixed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cycle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steam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and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superheated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water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794408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RINNOVA ENERGIA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Sospiro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(CR)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poplar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1000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561" y="1205052"/>
          <a:ext cx="7920879" cy="461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25"/>
                <a:gridCol w="2785845"/>
                <a:gridCol w="1320368"/>
                <a:gridCol w="1265009"/>
                <a:gridCol w="1916132"/>
              </a:tblGrid>
              <a:tr h="684000">
                <a:tc>
                  <a:txBody>
                    <a:bodyPr/>
                    <a:lstStyle/>
                    <a:p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b="1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Customer</a:t>
                      </a:r>
                      <a:endParaRPr lang="it-IT" sz="15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Power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Fuel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Cogeneration</a:t>
                      </a:r>
                      <a:r>
                        <a:rPr lang="it-IT" sz="15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500" dirty="0" err="1" smtClean="0">
                          <a:solidFill>
                            <a:schemeClr val="bg1"/>
                          </a:solidFill>
                        </a:rPr>
                        <a:t>technology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903575">
                <a:tc>
                  <a:txBody>
                    <a:bodyPr/>
                    <a:lstStyle/>
                    <a:p>
                      <a:r>
                        <a:rPr lang="it-IT" sz="1200" b="0" dirty="0" smtClean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GAZPROM</a:t>
                      </a:r>
                    </a:p>
                    <a:p>
                      <a:r>
                        <a:rPr lang="it-IT" sz="1200" b="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Severognesk-</a:t>
                      </a:r>
                      <a:r>
                        <a:rPr lang="it-IT" sz="12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Russia </a:t>
                      </a:r>
                      <a:endParaRPr lang="it-IT" sz="1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Thermal oil with ORC (</a:t>
                      </a:r>
                      <a:r>
                        <a:rPr lang="en-US" sz="1200" kern="1200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Turboden</a:t>
                      </a:r>
                      <a:r>
                        <a:rPr lang="en-US" sz="12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, in Order, plant will be ready in 2016</a:t>
                      </a:r>
                      <a:r>
                        <a:rPr lang="en-US" sz="180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SOLIS 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Settimo Torinese (TO)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PRALAFERA  </a:t>
                      </a:r>
                    </a:p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Luserna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San Giovanni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(TO)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1.000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10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Split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LEDRO ENERGIA  </a:t>
                      </a:r>
                    </a:p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Tiano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di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Sopra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(TN)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300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 and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sawdust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Thermal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oil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 7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  <a:tr h="684000"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32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SO.SV.A.V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.  </a:t>
                      </a:r>
                    </a:p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Ponte di Legno (BS)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720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kWe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Wet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wood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chips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</a:rPr>
                        <a:t>Flue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</a:rPr>
                        <a:t> Gas 850°C +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Turboden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ORC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</a:rPr>
                        <a:t>group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</a:rPr>
                        <a:t> TD 3</a:t>
                      </a:r>
                      <a:endParaRPr lang="it-IT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23E93"/>
                    </a:solidFill>
                  </a:tcPr>
                </a:tc>
              </a:tr>
            </a:tbl>
          </a:graphicData>
        </a:graphic>
      </p:graphicFrame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1363134" y="5647266"/>
            <a:ext cx="6366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Uniconfort Srl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Via dell’industria, 21 San Martino di Lupari, Padova</a:t>
            </a:r>
          </a:p>
          <a:p>
            <a:pPr algn="ctr"/>
            <a:r>
              <a:rPr lang="it-IT" sz="1200" dirty="0" smtClean="0">
                <a:solidFill>
                  <a:schemeClr val="bg1"/>
                </a:solidFill>
              </a:rPr>
              <a:t>35018 Italy</a:t>
            </a:r>
          </a:p>
          <a:p>
            <a:pPr algn="ctr"/>
            <a:r>
              <a:rPr lang="it-IT" sz="1200" dirty="0" smtClean="0">
                <a:solidFill>
                  <a:srgbClr val="112D65"/>
                </a:solidFill>
                <a:hlinkClick r:id="rId2"/>
              </a:rPr>
              <a:t>info@uniconfort.com</a:t>
            </a:r>
            <a:r>
              <a:rPr lang="it-IT" sz="1200" dirty="0" smtClean="0">
                <a:solidFill>
                  <a:srgbClr val="112D65"/>
                </a:solidFill>
              </a:rPr>
              <a:t> </a:t>
            </a:r>
            <a:r>
              <a:rPr lang="it-IT" sz="1200" dirty="0" smtClean="0">
                <a:solidFill>
                  <a:srgbClr val="112D65"/>
                </a:solidFill>
                <a:hlinkClick r:id="rId3"/>
              </a:rPr>
              <a:t>www.uniconfort.com</a:t>
            </a:r>
            <a:endParaRPr lang="it-IT" sz="1200" dirty="0" smtClean="0">
              <a:solidFill>
                <a:srgbClr val="112D65"/>
              </a:solidFill>
            </a:endParaRPr>
          </a:p>
          <a:p>
            <a:endParaRPr lang="it-IT" sz="1200" dirty="0"/>
          </a:p>
        </p:txBody>
      </p:sp>
      <p:pic>
        <p:nvPicPr>
          <p:cNvPr id="9" name="Immagine 8" descr="U_logo_BIOMASS BC-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64" y="2772494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1800" b="1" dirty="0" smtClean="0">
                <a:latin typeface="Antique Olive CompactPS" pitchFamily="34" charset="0"/>
              </a:rPr>
              <a:t>		</a:t>
            </a: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it-IT" dirty="0" smtClean="0"/>
          </a:p>
        </p:txBody>
      </p:sp>
      <p:sp>
        <p:nvSpPr>
          <p:cNvPr id="8" name="Rettangolo 7"/>
          <p:cNvSpPr/>
          <p:nvPr/>
        </p:nvSpPr>
        <p:spPr>
          <a:xfrm>
            <a:off x="304800" y="1421520"/>
            <a:ext cx="85185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chemeClr val="bg1"/>
                </a:solidFill>
              </a:rPr>
              <a:t>From 60 </a:t>
            </a:r>
            <a:r>
              <a:rPr lang="it-IT" sz="2000" dirty="0" err="1" smtClean="0">
                <a:solidFill>
                  <a:schemeClr val="bg1"/>
                </a:solidFill>
              </a:rPr>
              <a:t>years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b="1" dirty="0" smtClean="0">
                <a:solidFill>
                  <a:schemeClr val="bg1"/>
                </a:solidFill>
              </a:rPr>
              <a:t>Uniconfort </a:t>
            </a:r>
            <a:r>
              <a:rPr lang="it-IT" sz="2000" dirty="0" err="1" smtClean="0">
                <a:solidFill>
                  <a:schemeClr val="bg1"/>
                </a:solidFill>
              </a:rPr>
              <a:t>produces</a:t>
            </a:r>
            <a:r>
              <a:rPr lang="it-IT" sz="2000" dirty="0" smtClean="0">
                <a:solidFill>
                  <a:schemeClr val="bg1"/>
                </a:solidFill>
              </a:rPr>
              <a:t> boilers </a:t>
            </a:r>
            <a:r>
              <a:rPr lang="it-IT" sz="2000" dirty="0" err="1" smtClean="0">
                <a:solidFill>
                  <a:schemeClr val="bg1"/>
                </a:solidFill>
              </a:rPr>
              <a:t>which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works</a:t>
            </a:r>
            <a:r>
              <a:rPr lang="it-IT" sz="2000" dirty="0" smtClean="0">
                <a:solidFill>
                  <a:schemeClr val="bg1"/>
                </a:solidFill>
              </a:rPr>
              <a:t> with </a:t>
            </a:r>
            <a:r>
              <a:rPr lang="it-IT" sz="2000" dirty="0" err="1">
                <a:solidFill>
                  <a:schemeClr val="bg1"/>
                </a:solidFill>
              </a:rPr>
              <a:t>f</a:t>
            </a:r>
            <a:r>
              <a:rPr lang="it-IT" sz="2000" dirty="0" err="1" smtClean="0">
                <a:solidFill>
                  <a:schemeClr val="bg1"/>
                </a:solidFill>
              </a:rPr>
              <a:t>orest</a:t>
            </a:r>
            <a:r>
              <a:rPr lang="it-IT" sz="2000" dirty="0" smtClean="0">
                <a:solidFill>
                  <a:schemeClr val="bg1"/>
                </a:solidFill>
              </a:rPr>
              <a:t> and </a:t>
            </a:r>
            <a:r>
              <a:rPr lang="it-IT" sz="2000" dirty="0" err="1">
                <a:solidFill>
                  <a:schemeClr val="bg1"/>
                </a:solidFill>
              </a:rPr>
              <a:t>w</a:t>
            </a:r>
            <a:r>
              <a:rPr lang="it-IT" sz="2000" dirty="0" err="1" smtClean="0">
                <a:solidFill>
                  <a:schemeClr val="bg1"/>
                </a:solidFill>
              </a:rPr>
              <a:t>oodworking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i</a:t>
            </a:r>
            <a:r>
              <a:rPr lang="it-IT" sz="2000" dirty="0" err="1" smtClean="0">
                <a:solidFill>
                  <a:schemeClr val="bg1"/>
                </a:solidFill>
              </a:rPr>
              <a:t>ndustry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waste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a</a:t>
            </a:r>
            <a:r>
              <a:rPr lang="it-IT" sz="2000" dirty="0" err="1" smtClean="0">
                <a:solidFill>
                  <a:schemeClr val="bg1"/>
                </a:solidFill>
              </a:rPr>
              <a:t>gricultural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waste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it-IT" sz="2000" dirty="0" err="1">
                <a:solidFill>
                  <a:schemeClr val="bg1"/>
                </a:solidFill>
              </a:rPr>
              <a:t>f</a:t>
            </a:r>
            <a:r>
              <a:rPr lang="it-IT" sz="2000" dirty="0" err="1" smtClean="0">
                <a:solidFill>
                  <a:schemeClr val="bg1"/>
                </a:solidFill>
              </a:rPr>
              <a:t>ood</a:t>
            </a:r>
            <a:r>
              <a:rPr lang="it-IT" sz="2000" dirty="0" smtClean="0">
                <a:solidFill>
                  <a:schemeClr val="bg1"/>
                </a:solidFill>
              </a:rPr>
              <a:t> processing </a:t>
            </a:r>
            <a:r>
              <a:rPr lang="it-IT" sz="2000" dirty="0" err="1">
                <a:solidFill>
                  <a:schemeClr val="bg1"/>
                </a:solidFill>
              </a:rPr>
              <a:t>i</a:t>
            </a:r>
            <a:r>
              <a:rPr lang="it-IT" sz="2000" dirty="0" err="1" smtClean="0">
                <a:solidFill>
                  <a:schemeClr val="bg1"/>
                </a:solidFill>
              </a:rPr>
              <a:t>ndustry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waste</a:t>
            </a:r>
            <a:r>
              <a:rPr lang="it-IT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en-US" sz="2000" dirty="0" smtClean="0">
                <a:solidFill>
                  <a:schemeClr val="bg1"/>
                </a:solidFill>
              </a:rPr>
              <a:t>edicated tree and grass crops, </a:t>
            </a:r>
            <a:r>
              <a:rPr lang="it-IT" sz="2000" dirty="0" err="1">
                <a:solidFill>
                  <a:schemeClr val="bg1"/>
                </a:solidFill>
              </a:rPr>
              <a:t>c</a:t>
            </a:r>
            <a:r>
              <a:rPr lang="it-IT" sz="2000" dirty="0" err="1" smtClean="0">
                <a:solidFill>
                  <a:schemeClr val="bg1"/>
                </a:solidFill>
              </a:rPr>
              <a:t>leaning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u</a:t>
            </a:r>
            <a:r>
              <a:rPr lang="it-IT" sz="2000" dirty="0" err="1" smtClean="0">
                <a:solidFill>
                  <a:schemeClr val="bg1"/>
                </a:solidFill>
              </a:rPr>
              <a:t>rban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>
                <a:solidFill>
                  <a:schemeClr val="bg1"/>
                </a:solidFill>
              </a:rPr>
              <a:t>l</a:t>
            </a:r>
            <a:r>
              <a:rPr lang="it-IT" sz="2000" dirty="0" err="1" smtClean="0">
                <a:solidFill>
                  <a:schemeClr val="bg1"/>
                </a:solidFill>
              </a:rPr>
              <a:t>andscaping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chemeClr val="bg1"/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THERMAL POWER RANGE</a:t>
            </a:r>
            <a:r>
              <a:rPr lang="it-IT" sz="2000" dirty="0" smtClean="0">
                <a:solidFill>
                  <a:schemeClr val="bg1"/>
                </a:solidFill>
              </a:rPr>
              <a:t>: 90 </a:t>
            </a:r>
            <a:r>
              <a:rPr lang="it-IT" sz="2000" dirty="0" err="1" smtClean="0">
                <a:solidFill>
                  <a:schemeClr val="bg1"/>
                </a:solidFill>
              </a:rPr>
              <a:t>kWt</a:t>
            </a:r>
            <a:r>
              <a:rPr lang="it-IT" sz="2000" dirty="0" smtClean="0">
                <a:solidFill>
                  <a:schemeClr val="bg1"/>
                </a:solidFill>
              </a:rPr>
              <a:t> - 25.000 </a:t>
            </a:r>
            <a:r>
              <a:rPr lang="it-IT" sz="2000" dirty="0" err="1" smtClean="0">
                <a:solidFill>
                  <a:schemeClr val="bg1"/>
                </a:solidFill>
              </a:rPr>
              <a:t>kWt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chemeClr val="bg1"/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bg1"/>
                </a:solidFill>
              </a:rPr>
              <a:t>ELECTRICAL POWER RANGE</a:t>
            </a:r>
            <a:r>
              <a:rPr lang="it-IT" sz="2000" dirty="0" smtClean="0">
                <a:solidFill>
                  <a:schemeClr val="bg1"/>
                </a:solidFill>
              </a:rPr>
              <a:t>: 50 </a:t>
            </a:r>
            <a:r>
              <a:rPr lang="it-IT" sz="2000" dirty="0" err="1" smtClean="0">
                <a:solidFill>
                  <a:schemeClr val="bg1"/>
                </a:solidFill>
              </a:rPr>
              <a:t>kWe</a:t>
            </a:r>
            <a:r>
              <a:rPr lang="it-IT" sz="2000" dirty="0" smtClean="0">
                <a:solidFill>
                  <a:schemeClr val="bg1"/>
                </a:solidFill>
              </a:rPr>
              <a:t> – 5.000 </a:t>
            </a:r>
            <a:r>
              <a:rPr lang="it-IT" sz="2000" dirty="0" err="1" smtClean="0">
                <a:solidFill>
                  <a:schemeClr val="bg1"/>
                </a:solidFill>
              </a:rPr>
              <a:t>kWe</a:t>
            </a:r>
            <a:r>
              <a:rPr lang="it-IT" sz="2000" dirty="0" smtClean="0">
                <a:solidFill>
                  <a:schemeClr val="bg1"/>
                </a:solidFill>
              </a:rPr>
              <a:t>.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17" name="Immagine 16" descr="5caldai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15541" y="3817144"/>
            <a:ext cx="6507825" cy="2910976"/>
          </a:xfrm>
          <a:prstGeom prst="rect">
            <a:avLst/>
          </a:prstGeom>
        </p:spPr>
      </p:pic>
      <p:pic>
        <p:nvPicPr>
          <p:cNvPr id="6" name="Immagine 5" descr="U_logo_BIOMASS BC-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618982" y="948267"/>
            <a:ext cx="79412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dirty="0" smtClean="0">
              <a:solidFill>
                <a:schemeClr val="bg1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UNICONFORT BOILER </a:t>
            </a:r>
            <a:r>
              <a:rPr lang="it-IT" sz="2000" dirty="0" err="1" smtClean="0">
                <a:solidFill>
                  <a:schemeClr val="bg1"/>
                </a:solidFill>
              </a:rPr>
              <a:t>works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with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different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kind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of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solid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waste</a:t>
            </a:r>
            <a:r>
              <a:rPr lang="it-IT" sz="20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</p:txBody>
      </p:sp>
      <p:pic>
        <p:nvPicPr>
          <p:cNvPr id="13" name="Immagine 12" descr="Nuova immag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512" y="3441386"/>
            <a:ext cx="7808976" cy="142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magine 15" descr="U_logo_BIOMASS BC-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  <p:pic>
        <p:nvPicPr>
          <p:cNvPr id="17" name="Immagine 16" descr="IMG_6941 da invi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267" y="5040857"/>
            <a:ext cx="1964267" cy="1588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magine 13" descr="ICONE BIOMASS_CL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3288" y="1760205"/>
            <a:ext cx="5297424" cy="938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magine 17" descr="IMG_13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7649" y="5054601"/>
            <a:ext cx="2111022" cy="158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Immagine 18" descr="Foto Biomas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61667" y="5037665"/>
            <a:ext cx="2108201" cy="158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Rettangolo 19"/>
          <p:cNvSpPr/>
          <p:nvPr/>
        </p:nvSpPr>
        <p:spPr>
          <a:xfrm>
            <a:off x="1100667" y="2969736"/>
            <a:ext cx="734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YOUR </a:t>
            </a:r>
            <a:r>
              <a:rPr lang="en-US" sz="2000" b="1" dirty="0" smtClean="0">
                <a:solidFill>
                  <a:schemeClr val="bg1"/>
                </a:solidFill>
              </a:rPr>
              <a:t>WASTE FOR YOU IS A COST, FOR US IS ENERGY. 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8311" y="1201795"/>
            <a:ext cx="8221133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2750 </a:t>
            </a:r>
            <a:r>
              <a:rPr lang="it-IT" sz="2800" b="1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it-IT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u="sng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it-IT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28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it-IT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520698" y="1920065"/>
            <a:ext cx="437726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SUPERMARKETS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HOUSES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LAUNDRIES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SAWMILLS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TOWNS/VILLAGES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HEATING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MUSHROOMS CELLS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PROCESS </a:t>
            </a:r>
          </a:p>
        </p:txBody>
      </p:sp>
      <p:pic>
        <p:nvPicPr>
          <p:cNvPr id="12" name="Immagine 11" descr="U_logo_BIOMASS BC-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  <p:sp>
        <p:nvSpPr>
          <p:cNvPr id="13" name="Segnaposto contenuto 3"/>
          <p:cNvSpPr txBox="1">
            <a:spLocks/>
          </p:cNvSpPr>
          <p:nvPr/>
        </p:nvSpPr>
        <p:spPr bwMode="auto">
          <a:xfrm>
            <a:off x="4678878" y="1921934"/>
            <a:ext cx="434658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CLIENTS: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lang="it-IT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-SAINSBURY’S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-GAZPROM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-VEOLIA-DALKIA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-BACARDI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-THE BRITISH RACING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SCHOOL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051" t="14583" r="19631" b="22648"/>
          <a:stretch>
            <a:fillRect/>
          </a:stretch>
        </p:blipFill>
        <p:spPr bwMode="auto">
          <a:xfrm>
            <a:off x="4730660" y="4544754"/>
            <a:ext cx="2921000" cy="18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324" y="2031957"/>
            <a:ext cx="8686800" cy="285308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it-IT" sz="2000" u="sng" dirty="0" smtClean="0">
                <a:solidFill>
                  <a:schemeClr val="bg1"/>
                </a:solidFill>
                <a:latin typeface="Arial  "/>
              </a:rPr>
              <a:t>Silo </a:t>
            </a:r>
            <a:r>
              <a:rPr lang="it-IT" sz="2000" dirty="0" err="1" smtClean="0">
                <a:solidFill>
                  <a:schemeClr val="bg1"/>
                </a:solidFill>
                <a:latin typeface="Arial  "/>
              </a:rPr>
              <a:t>for</a:t>
            </a:r>
            <a:r>
              <a:rPr lang="it-IT" sz="2000" dirty="0" smtClean="0">
                <a:solidFill>
                  <a:schemeClr val="bg1"/>
                </a:solidFill>
                <a:latin typeface="Arial  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  "/>
              </a:rPr>
              <a:t>fuel</a:t>
            </a:r>
            <a:endParaRPr lang="it-IT" sz="2000" dirty="0" smtClean="0">
              <a:solidFill>
                <a:schemeClr val="bg1"/>
              </a:solidFill>
              <a:latin typeface="Arial  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it-IT" sz="2000" u="sng" dirty="0" smtClean="0">
                <a:solidFill>
                  <a:schemeClr val="bg1"/>
                </a:solidFill>
                <a:latin typeface="Arial  "/>
              </a:rPr>
              <a:t>Boiler</a:t>
            </a:r>
            <a:endParaRPr lang="it-IT" sz="2000" dirty="0" smtClean="0">
              <a:solidFill>
                <a:schemeClr val="bg1"/>
              </a:solidFill>
              <a:latin typeface="Arial  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it-IT" sz="2000" u="sng" dirty="0" err="1" smtClean="0">
                <a:solidFill>
                  <a:schemeClr val="bg1"/>
                </a:solidFill>
                <a:latin typeface="Arial  "/>
              </a:rPr>
              <a:t>Smoke</a:t>
            </a:r>
            <a:r>
              <a:rPr lang="it-IT" sz="2000" u="sng" dirty="0" smtClean="0">
                <a:solidFill>
                  <a:schemeClr val="bg1"/>
                </a:solidFill>
                <a:latin typeface="Arial  "/>
              </a:rPr>
              <a:t> treatment</a:t>
            </a:r>
            <a:endParaRPr lang="it-IT" sz="2000" dirty="0" smtClean="0">
              <a:solidFill>
                <a:schemeClr val="bg1"/>
              </a:solidFill>
              <a:latin typeface="Arial  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it-IT" sz="2000" dirty="0" err="1" smtClean="0">
                <a:solidFill>
                  <a:schemeClr val="bg1"/>
                </a:solidFill>
                <a:latin typeface="Arial  "/>
              </a:rPr>
              <a:t>Piping</a:t>
            </a:r>
            <a:endParaRPr lang="it-IT" sz="2000" dirty="0" smtClean="0">
              <a:solidFill>
                <a:schemeClr val="bg1"/>
              </a:solidFill>
              <a:latin typeface="Arial  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</a:pPr>
            <a:r>
              <a:rPr lang="en-GB" sz="2000" u="sng" dirty="0" err="1" smtClean="0">
                <a:solidFill>
                  <a:schemeClr val="bg1"/>
                </a:solidFill>
                <a:latin typeface="Arial  "/>
              </a:rPr>
              <a:t>Turbogenerator</a:t>
            </a:r>
            <a:endParaRPr lang="it-IT" sz="2000" u="sng" dirty="0" smtClean="0">
              <a:solidFill>
                <a:schemeClr val="bg1"/>
              </a:solidFill>
              <a:latin typeface="Arial  "/>
            </a:endParaRPr>
          </a:p>
          <a:p>
            <a:endParaRPr lang="it-IT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244808" y="3171568"/>
            <a:ext cx="5372839" cy="295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8163698" y="4687330"/>
            <a:ext cx="337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92345" y="4539047"/>
            <a:ext cx="321276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829168" y="3591700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29202" y="3406347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1363" y="1117600"/>
            <a:ext cx="79412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500" u="sng" cap="all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Cogeneration</a:t>
            </a:r>
            <a:r>
              <a:rPr lang="it-IT" sz="2500" u="sng" cap="all" dirty="0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500" u="sng" cap="all" dirty="0" err="1" smtClean="0">
                <a:solidFill>
                  <a:schemeClr val="bg1">
                    <a:lumMod val="9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endParaRPr lang="it-IT" sz="2500" u="sng" cap="all" dirty="0">
              <a:solidFill>
                <a:schemeClr val="bg1">
                  <a:lumMod val="9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689124" y="4209534"/>
            <a:ext cx="378941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827373" y="5206314"/>
            <a:ext cx="362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it-IT" dirty="0"/>
          </a:p>
        </p:txBody>
      </p:sp>
      <p:pic>
        <p:nvPicPr>
          <p:cNvPr id="15" name="Immagine 14" descr="U_logo_BIOMASS BC-«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2530624" cy="748680"/>
          </a:xfrm>
        </p:spPr>
        <p:txBody>
          <a:bodyPr/>
          <a:lstStyle/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A) 1 MW</a:t>
            </a:r>
            <a:endParaRPr lang="it-IT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4427984" y="5445224"/>
          <a:ext cx="4283968" cy="1097280"/>
        </p:xfrm>
        <a:graphic>
          <a:graphicData uri="http://schemas.openxmlformats.org/drawingml/2006/table">
            <a:tbl>
              <a:tblPr/>
              <a:tblGrid>
                <a:gridCol w="1769902"/>
                <a:gridCol w="251406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Global Boiler 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Burning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≤ 5.5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Electrical</a:t>
                      </a: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 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Turbine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 MW 80°-90°C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Wood-chips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60%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maximum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moisture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fuels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magine 6" descr="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204864"/>
            <a:ext cx="4089262" cy="2880320"/>
          </a:xfrm>
          <a:prstGeom prst="rect">
            <a:avLst/>
          </a:prstGeom>
        </p:spPr>
      </p:pic>
      <p:pic>
        <p:nvPicPr>
          <p:cNvPr id="10" name="Immagine 9" descr="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04864"/>
            <a:ext cx="4247456" cy="2880320"/>
          </a:xfrm>
          <a:prstGeom prst="rect">
            <a:avLst/>
          </a:prstGeom>
        </p:spPr>
      </p:pic>
      <p:pic>
        <p:nvPicPr>
          <p:cNvPr id="8" name="Immagine 7" descr="U_logo_BIOMASS BC-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252" y="1617129"/>
            <a:ext cx="4212468" cy="2808312"/>
          </a:xfrm>
          <a:prstGeom prst="rect">
            <a:avLst/>
          </a:prstGeom>
        </p:spPr>
      </p:pic>
      <p:pic>
        <p:nvPicPr>
          <p:cNvPr id="7" name="Immagine 6" descr="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84984"/>
            <a:ext cx="4212468" cy="2808312"/>
          </a:xfrm>
          <a:prstGeom prst="rect">
            <a:avLst/>
          </a:prstGeom>
        </p:spPr>
      </p:pic>
      <p:pic>
        <p:nvPicPr>
          <p:cNvPr id="13" name="Immagine 12" descr="U_logo_BIOMASS BC-«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604664"/>
          </a:xfrm>
        </p:spPr>
        <p:txBody>
          <a:bodyPr/>
          <a:lstStyle/>
          <a:p>
            <a:pPr>
              <a:buNone/>
            </a:pPr>
            <a:r>
              <a:rPr lang="it-IT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C) 2.5 MW</a:t>
            </a:r>
          </a:p>
          <a:p>
            <a:pPr>
              <a:buNone/>
            </a:pP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935596" y="5445224"/>
          <a:ext cx="7272808" cy="1099491"/>
        </p:xfrm>
        <a:graphic>
          <a:graphicData uri="http://schemas.openxmlformats.org/drawingml/2006/table">
            <a:tbl>
              <a:tblPr/>
              <a:tblGrid>
                <a:gridCol w="3004727"/>
                <a:gridCol w="426808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Global Boiler 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Burning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 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MW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Electrical</a:t>
                      </a: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Power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 MW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3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Turbine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Superheated</a:t>
                      </a:r>
                      <a:r>
                        <a:rPr lang="it-IT" sz="1200" kern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kern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steam</a:t>
                      </a:r>
                      <a:endParaRPr lang="it-IT" sz="1200" kern="1200" dirty="0">
                        <a:solidFill>
                          <a:schemeClr val="bg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Sawdust</a:t>
                      </a: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bark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60%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maximum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moisture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it-IT" sz="1200" baseline="0" dirty="0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200" baseline="0" dirty="0" err="1" smtClean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fuels</a:t>
                      </a:r>
                      <a:endParaRPr lang="it-IT" sz="1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Immagine 7" descr="IMG_8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320479" cy="3240360"/>
          </a:xfrm>
          <a:prstGeom prst="rect">
            <a:avLst/>
          </a:prstGeom>
        </p:spPr>
      </p:pic>
      <p:pic>
        <p:nvPicPr>
          <p:cNvPr id="9" name="Immagine 8" descr="IMG_8437H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96752"/>
            <a:ext cx="3744416" cy="2808312"/>
          </a:xfrm>
          <a:prstGeom prst="rect">
            <a:avLst/>
          </a:prstGeom>
        </p:spPr>
      </p:pic>
      <p:pic>
        <p:nvPicPr>
          <p:cNvPr id="10" name="Immagine 9" descr="U_logo_BIOMASS BC-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6300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765" y="1312375"/>
            <a:ext cx="4667944" cy="3498399"/>
          </a:xfrm>
          <a:prstGeom prst="rect">
            <a:avLst/>
          </a:prstGeom>
        </p:spPr>
      </p:pic>
      <p:pic>
        <p:nvPicPr>
          <p:cNvPr id="5" name="Immagine 4" descr="S6300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924944"/>
            <a:ext cx="4667944" cy="3498399"/>
          </a:xfrm>
          <a:prstGeom prst="rect">
            <a:avLst/>
          </a:prstGeom>
        </p:spPr>
      </p:pic>
      <p:pic>
        <p:nvPicPr>
          <p:cNvPr id="7" name="Immagine 6" descr="U_logo_BIOMASS BC-«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864" y="143255"/>
            <a:ext cx="4428272" cy="974345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cnologi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nologia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7223</TotalTime>
  <Words>1020</Words>
  <Application>Microsoft Office PowerPoint</Application>
  <PresentationFormat>Presentazione su schermo (4:3)</PresentationFormat>
  <Paragraphs>295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Terra</vt:lpstr>
      <vt:lpstr>Diapositiva 1</vt:lpstr>
      <vt:lpstr>Diapositiva 2</vt:lpstr>
      <vt:lpstr>Diapositiva 3</vt:lpstr>
      <vt:lpstr>2750 Applications all over the world. 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VISIWORK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GUIDO</dc:creator>
  <cp:lastModifiedBy>COMM08</cp:lastModifiedBy>
  <cp:revision>471</cp:revision>
  <dcterms:created xsi:type="dcterms:W3CDTF">2006-10-17T14:52:12Z</dcterms:created>
  <dcterms:modified xsi:type="dcterms:W3CDTF">2015-12-02T10:49:44Z</dcterms:modified>
</cp:coreProperties>
</file>